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8" r:id="rId5"/>
    <p:sldId id="270" r:id="rId6"/>
    <p:sldId id="269" r:id="rId7"/>
    <p:sldId id="262" r:id="rId8"/>
    <p:sldId id="263" r:id="rId9"/>
    <p:sldId id="264" r:id="rId10"/>
    <p:sldId id="265" r:id="rId11"/>
    <p:sldId id="27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3C2E"/>
    <a:srgbClr val="69B3AD"/>
    <a:srgbClr val="D1695B"/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85"/>
  </p:normalViewPr>
  <p:slideViewPr>
    <p:cSldViewPr snapToGrid="0" snapToObjects="1">
      <p:cViewPr>
        <p:scale>
          <a:sx n="70" d="100"/>
          <a:sy n="70" d="100"/>
        </p:scale>
        <p:origin x="1059" y="6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2.gif>
</file>

<file path=ppt/media/image3.tiff>
</file>

<file path=ppt/media/image4.tiff>
</file>

<file path=ppt/media/image5.tiff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36062-6119-B142-8E97-3A31F14001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F1D6C7-FEB1-FB48-809A-996D8F1F61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C3F703-17B4-EC4E-ABB4-46E430EA6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DD536-BBE5-B746-B843-64B5F0A8E66C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D4570C-6B63-5845-9CA1-D9970894A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7064C-E781-3D43-A054-EB539884A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8A2FB-08D4-DD4B-8225-5D0C66913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732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DB174-1E14-8D40-B1D8-F0D94F71F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3B81C9-C4CD-2344-B6F1-10C35F5E1E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5F5561-6FCF-F64F-B9A1-4B3520B26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DD536-BBE5-B746-B843-64B5F0A8E66C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5D47BC-6CB9-0149-BA5C-C0F81536D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20787C-4F35-3746-AADD-3BAEC46C5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8A2FB-08D4-DD4B-8225-5D0C66913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226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5DA172-45D0-6C42-9CD1-0FECA0191F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41AC6E-BD74-7841-ACEF-EAD88F1B53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E95DE6-8E11-994A-9C23-AC328EC70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DD536-BBE5-B746-B843-64B5F0A8E66C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71465-5782-434B-B193-FE59BE178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62D4F-EEFA-F84B-B859-EAAEAA91A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8A2FB-08D4-DD4B-8225-5D0C66913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786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E491D-5889-8843-8301-E2246919F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DF5F0-9F82-C94F-9C25-F681A0463D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ED7009-5E51-D84D-8254-8AF1B660F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DD536-BBE5-B746-B843-64B5F0A8E66C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429846-450D-0B4C-94FD-5810D6F01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48D5BB-F8DD-274D-9AAB-064AC40F5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8A2FB-08D4-DD4B-8225-5D0C66913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145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671EA-89C0-0F44-A48D-1ACC8C3AB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C549E-7A9F-FD46-94E1-AB9A57C9C2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1E3430-EBDC-D941-91EC-A3D57E4B4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DD536-BBE5-B746-B843-64B5F0A8E66C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4F9149-E11B-EC48-80C0-CD3F0E0AA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545F6-71E4-1C47-A741-7BD0306AF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8A2FB-08D4-DD4B-8225-5D0C66913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627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7C7DB-9DCE-DE42-8DEE-818A1DF36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903F8F-5ADD-5B42-A290-7759C427B4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7BE69D-FB0B-044D-AEF2-DB40581478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4BBD5-361C-0046-AA1B-B736D87F6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DD536-BBE5-B746-B843-64B5F0A8E66C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284EED-AAEE-8742-BB83-014E2D23A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81DBF9-A45D-BA42-8181-FFE2C1911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8A2FB-08D4-DD4B-8225-5D0C66913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284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EAB62-B237-704B-B190-7484A02F6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4932C1-1751-EA47-82F8-1BE18FDA25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E2AE6D-920F-A749-AD0B-CEEFAB35FE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00564F-9327-EB40-B4E1-7FB75DE05B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217ED9-90BB-8149-B129-CBA032D09C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04D48F-57C3-E646-BA67-382ADC888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DD536-BBE5-B746-B843-64B5F0A8E66C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80F263-6527-B448-9A7A-C51D1F734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787E28-B2AB-E147-B411-FC7345C9A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8A2FB-08D4-DD4B-8225-5D0C66913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035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670E7-B7F1-B84E-8BCB-5EB2084A9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BE5F20-E88B-C64F-A824-61F023F3F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DD536-BBE5-B746-B843-64B5F0A8E66C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0BED52-2BDE-0643-A5CA-403990A25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E0F630-AEBC-F34E-A08D-D09512169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8A2FB-08D4-DD4B-8225-5D0C66913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735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192F01-3EF8-2545-B24D-C0C588863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DD536-BBE5-B746-B843-64B5F0A8E66C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23D7E0-7EE4-D04C-A0F0-4EC9D7770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971E61-D26C-324B-9249-63F175D0F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8A2FB-08D4-DD4B-8225-5D0C66913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742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A724A-C389-1543-9F9E-F3C95EF38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EFC17-3F0D-F24C-BC17-8A2218152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029BC9-6F8D-A347-AEBF-29DD432D1E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A5A59A-8D7F-004F-9E27-FB7D6ACD0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DD536-BBE5-B746-B843-64B5F0A8E66C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000661-ACED-6248-AF6E-99844B9A2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F7E33-5B2F-EA43-A56F-46AEC9CA8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8A2FB-08D4-DD4B-8225-5D0C66913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152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1FBDF-55FB-0D49-A2FF-DD8A34689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BC362A-8E50-6845-946A-AD021106D1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F1BD65-C262-8348-85AF-FDC8C5CD95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F9D2B0-1079-3E4A-B4B3-246D0D8C9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DD536-BBE5-B746-B843-64B5F0A8E66C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1F4BBA-D41C-1245-A3F9-AAB1CC129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6C04CB-8EAE-2347-BF73-A55E0D780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48A2FB-08D4-DD4B-8225-5D0C66913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116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C2CDBF-4EEC-854E-A615-837B1A68B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782570-E94A-844F-9F8F-B72287F298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FE19D5-AF48-214D-9810-78B5498A71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CDD536-BBE5-B746-B843-64B5F0A8E66C}" type="datetimeFigureOut">
              <a:rPr lang="en-US" smtClean="0"/>
              <a:t>9/15/2019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182144-B6AA-0748-829C-E51343B176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1F4729-718F-9C44-888E-E7D2232273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48A2FB-08D4-DD4B-8225-5D0C66913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956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3.wdp"/><Relationship Id="rId4" Type="http://schemas.openxmlformats.org/officeDocument/2006/relationships/image" Target="../media/image9.png"/><Relationship Id="rId9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>
            <a:alpha val="57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8EC468E-E905-6C48-8F28-41C1BFA2E0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61" t="25696" r="37139" b="24011"/>
          <a:stretch/>
        </p:blipFill>
        <p:spPr>
          <a:xfrm>
            <a:off x="900112" y="1271588"/>
            <a:ext cx="3824948" cy="38433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DC750C5-A5FE-A542-A0B4-5F5D6A2016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039" y="1737889"/>
            <a:ext cx="7064733" cy="33822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8317103-22CC-4BB0-B110-E42E966F83A1}"/>
              </a:ext>
            </a:extLst>
          </p:cNvPr>
          <p:cNvSpPr txBox="1"/>
          <p:nvPr/>
        </p:nvSpPr>
        <p:spPr>
          <a:xfrm>
            <a:off x="2408582" y="5211894"/>
            <a:ext cx="7374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>
                <a:latin typeface="Chivo Light" panose="00000500000000000000" pitchFamily="2" charset="0"/>
                <a:ea typeface="Batang" panose="020B0503020000020004" pitchFamily="18" charset="-127"/>
              </a:rPr>
              <a:t>Hadeel </a:t>
            </a:r>
            <a:r>
              <a:rPr lang="en-CA" dirty="0" err="1">
                <a:latin typeface="Chivo Light" panose="00000500000000000000" pitchFamily="2" charset="0"/>
                <a:ea typeface="Batang" panose="020B0503020000020004" pitchFamily="18" charset="-127"/>
              </a:rPr>
              <a:t>Elmadhoon</a:t>
            </a:r>
            <a:r>
              <a:rPr lang="en-CA" dirty="0">
                <a:latin typeface="Chivo Light" panose="00000500000000000000" pitchFamily="2" charset="0"/>
                <a:ea typeface="Batang" panose="020B0503020000020004" pitchFamily="18" charset="-127"/>
              </a:rPr>
              <a:t>, Laith Darwish, and Nadeen Elshawish</a:t>
            </a:r>
          </a:p>
        </p:txBody>
      </p:sp>
    </p:spTree>
    <p:extLst>
      <p:ext uri="{BB962C8B-B14F-4D97-AF65-F5344CB8AC3E}">
        <p14:creationId xmlns:p14="http://schemas.microsoft.com/office/powerpoint/2010/main" val="939005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AD9DD-DCFD-EA4F-BA35-D4C218018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solidFill>
                  <a:srgbClr val="A53C2E"/>
                </a:solidFill>
                <a:latin typeface="Helvetica Light" panose="020B04030202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For Everyone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80AF3-17ED-5549-9110-105C662A21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2024"/>
            <a:ext cx="10515600" cy="285395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Helvetica Light" panose="020B0403020202020204" pitchFamily="34" charset="0"/>
              </a:rPr>
              <a:t>Supports 45 languages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Helvetica Light" panose="020B0403020202020204" pitchFamily="34" charset="0"/>
              </a:rPr>
              <a:t>Can be attached to any pair of glasses </a:t>
            </a:r>
          </a:p>
        </p:txBody>
      </p:sp>
    </p:spTree>
    <p:extLst>
      <p:ext uri="{BB962C8B-B14F-4D97-AF65-F5344CB8AC3E}">
        <p14:creationId xmlns:p14="http://schemas.microsoft.com/office/powerpoint/2010/main" val="5879853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>
            <a:alpha val="57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8EC468E-E905-6C48-8F28-41C1BFA2E0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61" t="25696" r="37139" b="24011"/>
          <a:stretch/>
        </p:blipFill>
        <p:spPr>
          <a:xfrm>
            <a:off x="900112" y="1271588"/>
            <a:ext cx="3824948" cy="38433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DC750C5-A5FE-A542-A0B4-5F5D6A2016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039" y="1737889"/>
            <a:ext cx="7064733" cy="33822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8317103-22CC-4BB0-B110-E42E966F83A1}"/>
              </a:ext>
            </a:extLst>
          </p:cNvPr>
          <p:cNvSpPr txBox="1"/>
          <p:nvPr/>
        </p:nvSpPr>
        <p:spPr>
          <a:xfrm>
            <a:off x="2408582" y="5211894"/>
            <a:ext cx="73748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>
                <a:latin typeface="Chivo Light" panose="00000500000000000000" pitchFamily="2" charset="0"/>
                <a:ea typeface="Batang" panose="020B0503020000020004" pitchFamily="18" charset="-127"/>
              </a:rPr>
              <a:t>Hadeel </a:t>
            </a:r>
            <a:r>
              <a:rPr lang="en-CA" dirty="0" err="1">
                <a:latin typeface="Chivo Light" panose="00000500000000000000" pitchFamily="2" charset="0"/>
                <a:ea typeface="Batang" panose="020B0503020000020004" pitchFamily="18" charset="-127"/>
              </a:rPr>
              <a:t>Elmadhoon</a:t>
            </a:r>
            <a:r>
              <a:rPr lang="en-CA" dirty="0">
                <a:latin typeface="Chivo Light" panose="00000500000000000000" pitchFamily="2" charset="0"/>
                <a:ea typeface="Batang" panose="020B0503020000020004" pitchFamily="18" charset="-127"/>
              </a:rPr>
              <a:t>, Laith Darwish, and Nadeen Elshawish</a:t>
            </a:r>
          </a:p>
        </p:txBody>
      </p:sp>
    </p:spTree>
    <p:extLst>
      <p:ext uri="{BB962C8B-B14F-4D97-AF65-F5344CB8AC3E}">
        <p14:creationId xmlns:p14="http://schemas.microsoft.com/office/powerpoint/2010/main" val="1610655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AD9DD-DCFD-EA4F-BA35-D4C218018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927" y="2847331"/>
            <a:ext cx="4426974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A53C2E"/>
                </a:solidFill>
                <a:latin typeface="Helvetica Light" panose="020B04030202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The Problem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1F952DD-F47A-4045-A893-45A047CA9AF7}"/>
              </a:ext>
            </a:extLst>
          </p:cNvPr>
          <p:cNvSpPr/>
          <p:nvPr/>
        </p:nvSpPr>
        <p:spPr>
          <a:xfrm>
            <a:off x="5442155" y="0"/>
            <a:ext cx="6749846" cy="6909619"/>
          </a:xfrm>
          <a:prstGeom prst="rect">
            <a:avLst/>
          </a:prstGeom>
          <a:solidFill>
            <a:srgbClr val="69B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80AF3-17ED-5549-9110-105C662A21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6664" y="2002022"/>
            <a:ext cx="4702277" cy="285395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hivo Light" panose="00000500000000000000" pitchFamily="2" charset="0"/>
              </a:rPr>
              <a:t>Difficulty navigating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hivo Light" panose="00000500000000000000" pitchFamily="2" charset="0"/>
              </a:rPr>
              <a:t>Lack of independence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hivo Light" panose="00000500000000000000" pitchFamily="2" charset="0"/>
              </a:rPr>
              <a:t>Mental health issues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Chivo Light" panose="00000500000000000000" pitchFamily="2" charset="0"/>
              </a:rPr>
              <a:t>Decreased self-confidence</a:t>
            </a:r>
          </a:p>
        </p:txBody>
      </p:sp>
    </p:spTree>
    <p:extLst>
      <p:ext uri="{BB962C8B-B14F-4D97-AF65-F5344CB8AC3E}">
        <p14:creationId xmlns:p14="http://schemas.microsoft.com/office/powerpoint/2010/main" val="3450838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AD9DD-DCFD-EA4F-BA35-D4C218018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216" y="419989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A53C2E"/>
                </a:solidFill>
                <a:latin typeface="Helvetica Light" panose="020B04030202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Current Solutions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756CF58-95CB-194D-AB42-E31E1B27CD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8573" y="0"/>
            <a:ext cx="4585116" cy="6894912"/>
          </a:xfrm>
          <a:prstGeom prst="roundRect">
            <a:avLst>
              <a:gd name="adj" fmla="val 0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5418F8-DA35-3A4A-BD49-9816EE6B0B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13" r="9709"/>
          <a:stretch/>
        </p:blipFill>
        <p:spPr>
          <a:xfrm>
            <a:off x="3803442" y="0"/>
            <a:ext cx="4585116" cy="6894912"/>
          </a:xfrm>
          <a:prstGeom prst="roundRect">
            <a:avLst>
              <a:gd name="adj" fmla="val 0"/>
            </a:avLst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A6F642-ED08-0846-A560-80EA4CF305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985" r="37682"/>
          <a:stretch/>
        </p:blipFill>
        <p:spPr>
          <a:xfrm>
            <a:off x="7951013" y="0"/>
            <a:ext cx="4585116" cy="6894912"/>
          </a:xfrm>
          <a:prstGeom prst="roundRect">
            <a:avLst>
              <a:gd name="adj" fmla="val 0"/>
            </a:avLst>
          </a:prstGeom>
        </p:spPr>
      </p:pic>
    </p:spTree>
    <p:extLst>
      <p:ext uri="{BB962C8B-B14F-4D97-AF65-F5344CB8AC3E}">
        <p14:creationId xmlns:p14="http://schemas.microsoft.com/office/powerpoint/2010/main" val="1467360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756CF58-95CB-194D-AB42-E31E1B27CD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r="13154"/>
          <a:stretch/>
        </p:blipFill>
        <p:spPr>
          <a:xfrm>
            <a:off x="-178573" y="10097"/>
            <a:ext cx="3982015" cy="6894912"/>
          </a:xfrm>
          <a:prstGeom prst="roundRect">
            <a:avLst>
              <a:gd name="adj" fmla="val 0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5418F8-DA35-3A4A-BD49-9816EE6B0B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9895" t="-146" r="13960" b="146"/>
          <a:stretch/>
        </p:blipFill>
        <p:spPr>
          <a:xfrm>
            <a:off x="3803442" y="0"/>
            <a:ext cx="4147571" cy="6894912"/>
          </a:xfrm>
          <a:prstGeom prst="roundRect">
            <a:avLst>
              <a:gd name="adj" fmla="val 0"/>
            </a:avLst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A6F642-ED08-0846-A560-80EA4CF305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985" r="37682"/>
          <a:stretch/>
        </p:blipFill>
        <p:spPr>
          <a:xfrm>
            <a:off x="7951013" y="0"/>
            <a:ext cx="4585116" cy="6894912"/>
          </a:xfrm>
          <a:prstGeom prst="roundRect">
            <a:avLst>
              <a:gd name="adj" fmla="val 0"/>
            </a:avLst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EE19501-62EC-4851-9831-1C9A88017F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15" y="2613229"/>
            <a:ext cx="2683928" cy="234090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ln w="9525">
                  <a:solidFill>
                    <a:srgbClr val="69B3AD"/>
                  </a:solidFill>
                </a:ln>
                <a:solidFill>
                  <a:srgbClr val="69B3AD"/>
                </a:solidFill>
                <a:latin typeface="Helvetica Light" panose="020B0403020202020204" pitchFamily="34" charset="0"/>
              </a:rPr>
              <a:t>Navigating </a:t>
            </a:r>
          </a:p>
          <a:p>
            <a:pPr>
              <a:lnSpc>
                <a:spcPct val="150000"/>
              </a:lnSpc>
            </a:pPr>
            <a:r>
              <a:rPr lang="en-US" b="1" dirty="0">
                <a:ln w="9525">
                  <a:solidFill>
                    <a:srgbClr val="69B3AD"/>
                  </a:solidFill>
                </a:ln>
                <a:solidFill>
                  <a:srgbClr val="69B3AD"/>
                </a:solidFill>
                <a:latin typeface="Helvetica Light" panose="020B0403020202020204" pitchFamily="34" charset="0"/>
              </a:rPr>
              <a:t>Mental health</a:t>
            </a:r>
          </a:p>
          <a:p>
            <a:pPr>
              <a:lnSpc>
                <a:spcPct val="150000"/>
              </a:lnSpc>
            </a:pPr>
            <a:r>
              <a:rPr lang="en-US" b="1" dirty="0">
                <a:ln w="9525">
                  <a:solidFill>
                    <a:srgbClr val="69B3AD"/>
                  </a:solidFill>
                </a:ln>
                <a:solidFill>
                  <a:srgbClr val="69B3AD"/>
                </a:solidFill>
                <a:latin typeface="Helvetica Light" panose="020B0403020202020204" pitchFamily="34" charset="0"/>
              </a:rPr>
              <a:t>Confidence</a:t>
            </a:r>
          </a:p>
        </p:txBody>
      </p:sp>
    </p:spTree>
    <p:extLst>
      <p:ext uri="{BB962C8B-B14F-4D97-AF65-F5344CB8AC3E}">
        <p14:creationId xmlns:p14="http://schemas.microsoft.com/office/powerpoint/2010/main" val="2793474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756CF58-95CB-194D-AB42-E31E1B27CD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r="13154"/>
          <a:stretch/>
        </p:blipFill>
        <p:spPr>
          <a:xfrm>
            <a:off x="-178573" y="10097"/>
            <a:ext cx="3982015" cy="6894912"/>
          </a:xfrm>
          <a:prstGeom prst="roundRect">
            <a:avLst>
              <a:gd name="adj" fmla="val 0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5418F8-DA35-3A4A-BD49-9816EE6B0B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l="9895" t="-146" r="13960" b="146"/>
          <a:stretch/>
        </p:blipFill>
        <p:spPr>
          <a:xfrm>
            <a:off x="3803442" y="0"/>
            <a:ext cx="4147571" cy="6894912"/>
          </a:xfrm>
          <a:prstGeom prst="roundRect">
            <a:avLst>
              <a:gd name="adj" fmla="val 0"/>
            </a:avLst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A6F642-ED08-0846-A560-80EA4CF3054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985" r="37682"/>
          <a:stretch/>
        </p:blipFill>
        <p:spPr>
          <a:xfrm>
            <a:off x="7951013" y="0"/>
            <a:ext cx="4585116" cy="6894912"/>
          </a:xfrm>
          <a:prstGeom prst="roundRect">
            <a:avLst>
              <a:gd name="adj" fmla="val 0"/>
            </a:avLst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EE19501-62EC-4851-9831-1C9A88017F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15" y="2613229"/>
            <a:ext cx="2683928" cy="234090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ln w="9525">
                  <a:solidFill>
                    <a:srgbClr val="69B3AD"/>
                  </a:solidFill>
                </a:ln>
                <a:solidFill>
                  <a:srgbClr val="69B3AD"/>
                </a:solidFill>
                <a:latin typeface="Helvetica Light" panose="020B0403020202020204" pitchFamily="34" charset="0"/>
              </a:rPr>
              <a:t>Navigating </a:t>
            </a:r>
          </a:p>
          <a:p>
            <a:pPr>
              <a:lnSpc>
                <a:spcPct val="150000"/>
              </a:lnSpc>
            </a:pPr>
            <a:r>
              <a:rPr lang="en-US" b="1" dirty="0">
                <a:ln w="9525">
                  <a:solidFill>
                    <a:srgbClr val="69B3AD"/>
                  </a:solidFill>
                </a:ln>
                <a:solidFill>
                  <a:srgbClr val="69B3AD"/>
                </a:solidFill>
                <a:latin typeface="Helvetica Light" panose="020B0403020202020204" pitchFamily="34" charset="0"/>
              </a:rPr>
              <a:t>Mental health</a:t>
            </a:r>
          </a:p>
          <a:p>
            <a:pPr>
              <a:lnSpc>
                <a:spcPct val="150000"/>
              </a:lnSpc>
            </a:pPr>
            <a:r>
              <a:rPr lang="en-US" b="1" dirty="0">
                <a:ln w="9525">
                  <a:solidFill>
                    <a:srgbClr val="69B3AD"/>
                  </a:solidFill>
                </a:ln>
                <a:solidFill>
                  <a:srgbClr val="69B3AD"/>
                </a:solidFill>
                <a:latin typeface="Helvetica Light" panose="020B0403020202020204" pitchFamily="34" charset="0"/>
              </a:rPr>
              <a:t>Confidence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6E0FC72-4428-48DA-A60E-28180111B0B9}"/>
              </a:ext>
            </a:extLst>
          </p:cNvPr>
          <p:cNvSpPr txBox="1">
            <a:spLocks/>
          </p:cNvSpPr>
          <p:nvPr/>
        </p:nvSpPr>
        <p:spPr>
          <a:xfrm>
            <a:off x="4659896" y="3198095"/>
            <a:ext cx="2257112" cy="8157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b="1" dirty="0">
                <a:ln w="9525">
                  <a:solidFill>
                    <a:srgbClr val="69B3AD"/>
                  </a:solidFill>
                </a:ln>
                <a:solidFill>
                  <a:srgbClr val="69B3AD"/>
                </a:solidFill>
                <a:latin typeface="Helvetica Light" panose="020B0403020202020204" pitchFamily="34" charset="0"/>
              </a:rPr>
              <a:t>Navigating</a:t>
            </a:r>
          </a:p>
        </p:txBody>
      </p:sp>
    </p:spTree>
    <p:extLst>
      <p:ext uri="{BB962C8B-B14F-4D97-AF65-F5344CB8AC3E}">
        <p14:creationId xmlns:p14="http://schemas.microsoft.com/office/powerpoint/2010/main" val="2345920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756CF58-95CB-194D-AB42-E31E1B27CD9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r="13154"/>
          <a:stretch/>
        </p:blipFill>
        <p:spPr>
          <a:xfrm>
            <a:off x="-178573" y="10097"/>
            <a:ext cx="3982015" cy="6894912"/>
          </a:xfrm>
          <a:prstGeom prst="roundRect">
            <a:avLst>
              <a:gd name="adj" fmla="val 0"/>
            </a:avLst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15418F8-DA35-3A4A-BD49-9816EE6B0B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50000"/>
          </a:blip>
          <a:srcRect l="9895" t="-146" r="13960" b="146"/>
          <a:stretch/>
        </p:blipFill>
        <p:spPr>
          <a:xfrm>
            <a:off x="3803442" y="0"/>
            <a:ext cx="4147571" cy="6894912"/>
          </a:xfrm>
          <a:prstGeom prst="roundRect">
            <a:avLst>
              <a:gd name="adj" fmla="val 0"/>
            </a:avLst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A6F642-ED08-0846-A560-80EA4CF305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alphaModFix amt="70000"/>
          </a:blip>
          <a:srcRect l="17985" r="37682"/>
          <a:stretch/>
        </p:blipFill>
        <p:spPr>
          <a:xfrm>
            <a:off x="7951013" y="0"/>
            <a:ext cx="4585116" cy="6894912"/>
          </a:xfrm>
          <a:prstGeom prst="roundRect">
            <a:avLst>
              <a:gd name="adj" fmla="val 0"/>
            </a:avLst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EE19501-62EC-4851-9831-1C9A88017F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728" y="2613228"/>
            <a:ext cx="2765815" cy="230678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ln w="9525">
                  <a:solidFill>
                    <a:srgbClr val="69B3AD"/>
                  </a:solidFill>
                </a:ln>
                <a:solidFill>
                  <a:srgbClr val="69B3AD"/>
                </a:solidFill>
                <a:latin typeface="Helvetica Light" panose="020B0403020202020204" pitchFamily="34" charset="0"/>
              </a:rPr>
              <a:t>Navigating </a:t>
            </a:r>
          </a:p>
          <a:p>
            <a:pPr>
              <a:lnSpc>
                <a:spcPct val="150000"/>
              </a:lnSpc>
            </a:pPr>
            <a:r>
              <a:rPr lang="en-US" b="1" dirty="0">
                <a:ln w="9525">
                  <a:solidFill>
                    <a:srgbClr val="69B3AD"/>
                  </a:solidFill>
                </a:ln>
                <a:solidFill>
                  <a:srgbClr val="69B3AD"/>
                </a:solidFill>
                <a:latin typeface="Helvetica Light" panose="020B0403020202020204" pitchFamily="34" charset="0"/>
              </a:rPr>
              <a:t>Mental health</a:t>
            </a:r>
          </a:p>
          <a:p>
            <a:pPr>
              <a:lnSpc>
                <a:spcPct val="150000"/>
              </a:lnSpc>
            </a:pPr>
            <a:r>
              <a:rPr lang="en-US" b="1" dirty="0">
                <a:ln w="9525">
                  <a:solidFill>
                    <a:srgbClr val="69B3AD"/>
                  </a:solidFill>
                </a:ln>
                <a:solidFill>
                  <a:srgbClr val="69B3AD"/>
                </a:solidFill>
                <a:latin typeface="Helvetica Light" panose="020B0403020202020204" pitchFamily="34" charset="0"/>
              </a:rPr>
              <a:t>Confidence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6E0FC72-4428-48DA-A60E-28180111B0B9}"/>
              </a:ext>
            </a:extLst>
          </p:cNvPr>
          <p:cNvSpPr txBox="1">
            <a:spLocks/>
          </p:cNvSpPr>
          <p:nvPr/>
        </p:nvSpPr>
        <p:spPr>
          <a:xfrm>
            <a:off x="4659896" y="3198095"/>
            <a:ext cx="2257112" cy="8157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b="1" dirty="0">
                <a:ln w="9525">
                  <a:solidFill>
                    <a:srgbClr val="69B3AD"/>
                  </a:solidFill>
                </a:ln>
                <a:solidFill>
                  <a:srgbClr val="69B3AD"/>
                </a:solidFill>
                <a:latin typeface="Helvetica Light" panose="020B0403020202020204" pitchFamily="34" charset="0"/>
              </a:rPr>
              <a:t>Navigating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5BA9313-6E2D-4225-8CEF-45332075E331}"/>
              </a:ext>
            </a:extLst>
          </p:cNvPr>
          <p:cNvSpPr txBox="1">
            <a:spLocks/>
          </p:cNvSpPr>
          <p:nvPr/>
        </p:nvSpPr>
        <p:spPr>
          <a:xfrm>
            <a:off x="8727743" y="2613227"/>
            <a:ext cx="2911391" cy="2477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b="1" dirty="0">
                <a:ln w="9525">
                  <a:solidFill>
                    <a:srgbClr val="69B3AD"/>
                  </a:solidFill>
                </a:ln>
                <a:solidFill>
                  <a:srgbClr val="69B3AD"/>
                </a:solidFill>
                <a:latin typeface="Helvetica Light" panose="020B0403020202020204" pitchFamily="34" charset="0"/>
              </a:rPr>
              <a:t>Independence </a:t>
            </a:r>
          </a:p>
          <a:p>
            <a:pPr>
              <a:lnSpc>
                <a:spcPct val="150000"/>
              </a:lnSpc>
            </a:pPr>
            <a:r>
              <a:rPr lang="en-US" b="1" dirty="0">
                <a:ln w="9525">
                  <a:solidFill>
                    <a:srgbClr val="69B3AD"/>
                  </a:solidFill>
                </a:ln>
                <a:solidFill>
                  <a:srgbClr val="69B3AD"/>
                </a:solidFill>
                <a:latin typeface="Helvetica Light" panose="020B0403020202020204" pitchFamily="34" charset="0"/>
              </a:rPr>
              <a:t>Mental health</a:t>
            </a:r>
          </a:p>
          <a:p>
            <a:pPr>
              <a:lnSpc>
                <a:spcPct val="150000"/>
              </a:lnSpc>
            </a:pPr>
            <a:r>
              <a:rPr lang="en-US" b="1" dirty="0">
                <a:ln w="9525">
                  <a:solidFill>
                    <a:srgbClr val="69B3AD"/>
                  </a:solidFill>
                </a:ln>
                <a:solidFill>
                  <a:srgbClr val="69B3AD"/>
                </a:solidFill>
                <a:latin typeface="Helvetica Light" panose="020B0403020202020204" pitchFamily="34" charset="0"/>
              </a:rPr>
              <a:t>Confidence</a:t>
            </a:r>
          </a:p>
        </p:txBody>
      </p:sp>
    </p:spTree>
    <p:extLst>
      <p:ext uri="{BB962C8B-B14F-4D97-AF65-F5344CB8AC3E}">
        <p14:creationId xmlns:p14="http://schemas.microsoft.com/office/powerpoint/2010/main" val="1746258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AD9DD-DCFD-EA4F-BA35-D4C218018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solidFill>
                  <a:srgbClr val="A53C2E"/>
                </a:solidFill>
                <a:latin typeface="Helvetica Light" panose="020B04030202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Our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80AF3-17ED-5549-9110-105C662A21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2024"/>
            <a:ext cx="10515600" cy="2853951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Helvetica Light" panose="020B0403020202020204" pitchFamily="34" charset="0"/>
              </a:rPr>
              <a:t>Turn a human into a Tesla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Helvetica Light" panose="020B0403020202020204" pitchFamily="34" charset="0"/>
              </a:rPr>
              <a:t>Fully independent to use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Helvetica Light" panose="020B0403020202020204" pitchFamily="34" charset="0"/>
              </a:rPr>
              <a:t>Small and light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Helvetica Light" panose="020B0403020202020204" pitchFamily="34" charset="0"/>
              </a:rPr>
              <a:t>Discrete</a:t>
            </a:r>
          </a:p>
        </p:txBody>
      </p:sp>
    </p:spTree>
    <p:extLst>
      <p:ext uri="{BB962C8B-B14F-4D97-AF65-F5344CB8AC3E}">
        <p14:creationId xmlns:p14="http://schemas.microsoft.com/office/powerpoint/2010/main" val="454162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AD9DD-DCFD-EA4F-BA35-D4C218018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solidFill>
                  <a:srgbClr val="A53C2E"/>
                </a:solidFill>
                <a:latin typeface="Helvetica Light" panose="020B04030202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The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80AF3-17ED-5549-9110-105C662A21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1421"/>
            <a:ext cx="6546574" cy="408806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Helvetica Light" panose="020B0403020202020204" pitchFamily="34" charset="0"/>
              </a:rPr>
              <a:t>Coded in Python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Helvetica Light" panose="020B0403020202020204" pitchFamily="34" charset="0"/>
              </a:rPr>
              <a:t>Captured with Raspberry Pi and Touchscreen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Helvetica Light" panose="020B0403020202020204" pitchFamily="34" charset="0"/>
              </a:rPr>
              <a:t>Based on Azure Cognitive Services: 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Helvetica Light" panose="020B0403020202020204" pitchFamily="34" charset="0"/>
              </a:rPr>
              <a:t>Computer Vision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Helvetica Light" panose="020B0403020202020204" pitchFamily="34" charset="0"/>
              </a:rPr>
              <a:t>Translating Text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Helvetica Light" panose="020B0403020202020204" pitchFamily="34" charset="0"/>
              </a:rPr>
              <a:t>Text to Speech</a:t>
            </a:r>
          </a:p>
        </p:txBody>
      </p:sp>
      <p:pic>
        <p:nvPicPr>
          <p:cNvPr id="5" name="Picture 4" descr="A close up of sunglasses&#10;&#10;Description automatically generated">
            <a:extLst>
              <a:ext uri="{FF2B5EF4-FFF2-40B4-BE49-F238E27FC236}">
                <a16:creationId xmlns:a16="http://schemas.microsoft.com/office/drawing/2014/main" id="{AAA6C076-A178-47F3-8901-CFD22466A1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23660" y="3429000"/>
            <a:ext cx="4115050" cy="2617442"/>
          </a:xfrm>
          <a:prstGeom prst="rect">
            <a:avLst/>
          </a:prstGeom>
        </p:spPr>
      </p:pic>
      <p:pic>
        <p:nvPicPr>
          <p:cNvPr id="1026" name="Picture 2" descr="Image result for azure cognitive service">
            <a:extLst>
              <a:ext uri="{FF2B5EF4-FFF2-40B4-BE49-F238E27FC236}">
                <a16:creationId xmlns:a16="http://schemas.microsoft.com/office/drawing/2014/main" id="{98613C06-0F92-457E-A6E8-038902BF4D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3675" y="516900"/>
            <a:ext cx="3243413" cy="2755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9612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AD9DD-DCFD-EA4F-BA35-D4C218018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solidFill>
                  <a:srgbClr val="A53C2E"/>
                </a:solidFill>
                <a:latin typeface="Helvetica Light" panose="020B04030202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The Design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AA692512-92A6-4A45-9A8F-31F9918448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376858" y="1884135"/>
            <a:ext cx="5989810" cy="4608740"/>
          </a:xfrm>
          <a:prstGeom prst="rect">
            <a:avLst/>
          </a:prstGeom>
        </p:spPr>
      </p:pic>
      <p:pic>
        <p:nvPicPr>
          <p:cNvPr id="7" name="Picture 6" descr="A close up of a device&#10;&#10;Description automatically generated">
            <a:extLst>
              <a:ext uri="{FF2B5EF4-FFF2-40B4-BE49-F238E27FC236}">
                <a16:creationId xmlns:a16="http://schemas.microsoft.com/office/drawing/2014/main" id="{F441C1CC-F157-42C1-A268-C53ADDF870A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l="98" t="5696" r="-98" b="14575"/>
          <a:stretch/>
        </p:blipFill>
        <p:spPr>
          <a:xfrm>
            <a:off x="6829838" y="389672"/>
            <a:ext cx="4734877" cy="23412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ECBC8DE-EEDF-4D7B-AA63-A74F0558EE3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l="-196" t="6488" r="196" b="23355"/>
          <a:stretch/>
        </p:blipFill>
        <p:spPr>
          <a:xfrm>
            <a:off x="6820567" y="3151750"/>
            <a:ext cx="4725606" cy="1194456"/>
          </a:xfrm>
          <a:prstGeom prst="rect">
            <a:avLst/>
          </a:prstGeom>
        </p:spPr>
      </p:pic>
      <p:pic>
        <p:nvPicPr>
          <p:cNvPr id="9" name="Picture 8" descr="A picture containing mirror, spectacles, sunglasses&#10;&#10;Description automatically generated">
            <a:extLst>
              <a:ext uri="{FF2B5EF4-FFF2-40B4-BE49-F238E27FC236}">
                <a16:creationId xmlns:a16="http://schemas.microsoft.com/office/drawing/2014/main" id="{F4E9FE8E-06D8-4158-B8F7-99134E3A2F0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20567" y="4767032"/>
            <a:ext cx="4734877" cy="172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1495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105</Words>
  <Application>Microsoft Office PowerPoint</Application>
  <PresentationFormat>Widescreen</PresentationFormat>
  <Paragraphs>38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Chivo Light</vt:lpstr>
      <vt:lpstr>Helvetica Light</vt:lpstr>
      <vt:lpstr>Office Theme</vt:lpstr>
      <vt:lpstr>PowerPoint Presentation</vt:lpstr>
      <vt:lpstr>The Problem</vt:lpstr>
      <vt:lpstr>Current Solutions</vt:lpstr>
      <vt:lpstr>PowerPoint Presentation</vt:lpstr>
      <vt:lpstr>PowerPoint Presentation</vt:lpstr>
      <vt:lpstr>PowerPoint Presentation</vt:lpstr>
      <vt:lpstr>Our Solution</vt:lpstr>
      <vt:lpstr>The Technology</vt:lpstr>
      <vt:lpstr>The Design</vt:lpstr>
      <vt:lpstr>For Everyone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Hadeel Elmadhoon</dc:creator>
  <cp:lastModifiedBy>Nadeen El</cp:lastModifiedBy>
  <cp:revision>15</cp:revision>
  <dcterms:created xsi:type="dcterms:W3CDTF">2019-09-15T03:08:13Z</dcterms:created>
  <dcterms:modified xsi:type="dcterms:W3CDTF">2019-09-15T11:57:18Z</dcterms:modified>
</cp:coreProperties>
</file>

<file path=docProps/thumbnail.jpeg>
</file>